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sldIdLst>
    <p:sldId id="256" r:id="rId2"/>
    <p:sldId id="267" r:id="rId3"/>
    <p:sldId id="257" r:id="rId4"/>
    <p:sldId id="264" r:id="rId5"/>
    <p:sldId id="258" r:id="rId6"/>
    <p:sldId id="269" r:id="rId7"/>
    <p:sldId id="259" r:id="rId8"/>
    <p:sldId id="270" r:id="rId9"/>
    <p:sldId id="266" r:id="rId10"/>
    <p:sldId id="261" r:id="rId11"/>
    <p:sldId id="265" r:id="rId12"/>
    <p:sldId id="271" r:id="rId13"/>
    <p:sldId id="268" r:id="rId14"/>
    <p:sldId id="272" r:id="rId15"/>
    <p:sldId id="273" r:id="rId16"/>
    <p:sldId id="26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DEC039F8-86CF-4BAC-AE81-C73E703D0BDF}" type="datetimeFigureOut">
              <a:rPr lang="en-US" smtClean="0"/>
              <a:t>1/21/2025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D50432-F4FE-4EAD-B97F-2E6F11C65041}" type="slidenum">
              <a:rPr lang="en-US" smtClean="0"/>
              <a:t>‹#›</a:t>
            </a:fld>
            <a:endParaRPr lang="en-US"/>
          </a:p>
        </p:txBody>
      </p:sp>
    </p:spTree>
    <p:extLst>
      <p:ext uri="{BB962C8B-B14F-4D97-AF65-F5344CB8AC3E}">
        <p14:creationId xmlns:p14="http://schemas.microsoft.com/office/powerpoint/2010/main" val="67323241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C039F8-86CF-4BAC-AE81-C73E703D0BDF}" type="datetimeFigureOut">
              <a:rPr lang="en-US" smtClean="0"/>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50432-F4FE-4EAD-B97F-2E6F11C65041}" type="slidenum">
              <a:rPr lang="en-US" smtClean="0"/>
              <a:t>‹#›</a:t>
            </a:fld>
            <a:endParaRPr lang="en-US"/>
          </a:p>
        </p:txBody>
      </p:sp>
    </p:spTree>
    <p:extLst>
      <p:ext uri="{BB962C8B-B14F-4D97-AF65-F5344CB8AC3E}">
        <p14:creationId xmlns:p14="http://schemas.microsoft.com/office/powerpoint/2010/main" val="25413289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EC039F8-86CF-4BAC-AE81-C73E703D0BDF}" type="datetimeFigureOut">
              <a:rPr lang="en-US" smtClean="0"/>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50432-F4FE-4EAD-B97F-2E6F11C65041}" type="slidenum">
              <a:rPr lang="en-US" smtClean="0"/>
              <a:t>‹#›</a:t>
            </a:fld>
            <a:endParaRPr lang="en-US"/>
          </a:p>
        </p:txBody>
      </p:sp>
    </p:spTree>
    <p:extLst>
      <p:ext uri="{BB962C8B-B14F-4D97-AF65-F5344CB8AC3E}">
        <p14:creationId xmlns:p14="http://schemas.microsoft.com/office/powerpoint/2010/main" val="24304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35B27-19D5-2C44-2B9B-BC7EFB62C345}"/>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4155B92B-E8AC-9794-3905-79B11E0CF29F}"/>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BA3895-59D2-00A4-DEDA-4CC044D5FC58}"/>
              </a:ext>
            </a:extLst>
          </p:cNvPr>
          <p:cNvSpPr>
            <a:spLocks noGrp="1"/>
          </p:cNvSpPr>
          <p:nvPr>
            <p:ph type="dt" sz="half" idx="10"/>
          </p:nvPr>
        </p:nvSpPr>
        <p:spPr/>
        <p:txBody>
          <a:bodyPr/>
          <a:lstStyle/>
          <a:p>
            <a:fld id="{DEC039F8-86CF-4BAC-AE81-C73E703D0BDF}" type="datetimeFigureOut">
              <a:rPr lang="en-US" smtClean="0"/>
              <a:t>1/21/2025</a:t>
            </a:fld>
            <a:endParaRPr lang="en-US"/>
          </a:p>
        </p:txBody>
      </p:sp>
      <p:sp>
        <p:nvSpPr>
          <p:cNvPr id="5" name="Footer Placeholder 4">
            <a:extLst>
              <a:ext uri="{FF2B5EF4-FFF2-40B4-BE49-F238E27FC236}">
                <a16:creationId xmlns:a16="http://schemas.microsoft.com/office/drawing/2014/main" id="{2BB249C8-A445-EAF3-70AD-0F99DBAA50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71A7A1-AA26-F109-7B5F-68454AED3E29}"/>
              </a:ext>
            </a:extLst>
          </p:cNvPr>
          <p:cNvSpPr>
            <a:spLocks noGrp="1"/>
          </p:cNvSpPr>
          <p:nvPr>
            <p:ph type="sldNum" sz="quarter" idx="12"/>
          </p:nvPr>
        </p:nvSpPr>
        <p:spPr/>
        <p:txBody>
          <a:bodyPr/>
          <a:lstStyle/>
          <a:p>
            <a:fld id="{FCD50432-F4FE-4EAD-B97F-2E6F11C65041}" type="slidenum">
              <a:rPr lang="en-US" smtClean="0"/>
              <a:t>‹#›</a:t>
            </a:fld>
            <a:endParaRPr lang="en-US"/>
          </a:p>
        </p:txBody>
      </p:sp>
    </p:spTree>
    <p:extLst>
      <p:ext uri="{BB962C8B-B14F-4D97-AF65-F5344CB8AC3E}">
        <p14:creationId xmlns:p14="http://schemas.microsoft.com/office/powerpoint/2010/main" val="4276583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EC039F8-86CF-4BAC-AE81-C73E703D0BDF}" type="datetimeFigureOut">
              <a:rPr lang="en-US" smtClean="0"/>
              <a:t>1/21/2025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D50432-F4FE-4EAD-B97F-2E6F11C65041}" type="slidenum">
              <a:rPr lang="en-US" smtClean="0"/>
              <a:t>‹#›</a:t>
            </a:fld>
            <a:endParaRPr lang="en-US"/>
          </a:p>
        </p:txBody>
      </p:sp>
    </p:spTree>
    <p:extLst>
      <p:ext uri="{BB962C8B-B14F-4D97-AF65-F5344CB8AC3E}">
        <p14:creationId xmlns:p14="http://schemas.microsoft.com/office/powerpoint/2010/main" val="1512380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DEC039F8-86CF-4BAC-AE81-C73E703D0BDF}" type="datetimeFigureOut">
              <a:rPr lang="en-US" smtClean="0"/>
              <a:t>1/21/2025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D50432-F4FE-4EAD-B97F-2E6F11C65041}" type="slidenum">
              <a:rPr lang="en-US" smtClean="0"/>
              <a:t>‹#›</a:t>
            </a:fld>
            <a:endParaRPr lang="en-US"/>
          </a:p>
        </p:txBody>
      </p:sp>
    </p:spTree>
    <p:extLst>
      <p:ext uri="{BB962C8B-B14F-4D97-AF65-F5344CB8AC3E}">
        <p14:creationId xmlns:p14="http://schemas.microsoft.com/office/powerpoint/2010/main" val="139863441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EC039F8-86CF-4BAC-AE81-C73E703D0BDF}" type="datetimeFigureOut">
              <a:rPr lang="en-US" smtClean="0"/>
              <a:t>1/21/2025</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FCD50432-F4FE-4EAD-B97F-2E6F11C65041}" type="slidenum">
              <a:rPr lang="en-US" smtClean="0"/>
              <a:t>‹#›</a:t>
            </a:fld>
            <a:endParaRPr lang="en-US"/>
          </a:p>
        </p:txBody>
      </p:sp>
    </p:spTree>
    <p:extLst>
      <p:ext uri="{BB962C8B-B14F-4D97-AF65-F5344CB8AC3E}">
        <p14:creationId xmlns:p14="http://schemas.microsoft.com/office/powerpoint/2010/main" val="275118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DEC039F8-86CF-4BAC-AE81-C73E703D0BDF}" type="datetimeFigureOut">
              <a:rPr lang="en-US" smtClean="0"/>
              <a:t>1/21/2025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D50432-F4FE-4EAD-B97F-2E6F11C65041}"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64863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EC039F8-86CF-4BAC-AE81-C73E703D0BDF}" type="datetimeFigureOut">
              <a:rPr lang="en-US" smtClean="0"/>
              <a:t>1/21/2025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D50432-F4FE-4EAD-B97F-2E6F11C65041}" type="slidenum">
              <a:rPr lang="en-US" smtClean="0"/>
              <a:t>‹#›</a:t>
            </a:fld>
            <a:endParaRPr lang="en-US"/>
          </a:p>
        </p:txBody>
      </p:sp>
    </p:spTree>
    <p:extLst>
      <p:ext uri="{BB962C8B-B14F-4D97-AF65-F5344CB8AC3E}">
        <p14:creationId xmlns:p14="http://schemas.microsoft.com/office/powerpoint/2010/main" val="22646670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C039F8-86CF-4BAC-AE81-C73E703D0BDF}" type="datetimeFigureOut">
              <a:rPr lang="en-US" smtClean="0"/>
              <a:t>1/21/2025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D50432-F4FE-4EAD-B97F-2E6F11C65041}" type="slidenum">
              <a:rPr lang="en-US" smtClean="0"/>
              <a:t>‹#›</a:t>
            </a:fld>
            <a:endParaRPr lang="en-US"/>
          </a:p>
        </p:txBody>
      </p:sp>
    </p:spTree>
    <p:extLst>
      <p:ext uri="{BB962C8B-B14F-4D97-AF65-F5344CB8AC3E}">
        <p14:creationId xmlns:p14="http://schemas.microsoft.com/office/powerpoint/2010/main" val="27843351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EC039F8-86CF-4BAC-AE81-C73E703D0BDF}" type="datetimeFigureOut">
              <a:rPr lang="en-US" smtClean="0"/>
              <a:t>1/21/2025</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FCD50432-F4FE-4EAD-B97F-2E6F11C65041}" type="slidenum">
              <a:rPr lang="en-US" smtClean="0"/>
              <a:t>‹#›</a:t>
            </a:fld>
            <a:endParaRPr lang="en-US"/>
          </a:p>
        </p:txBody>
      </p:sp>
    </p:spTree>
    <p:extLst>
      <p:ext uri="{BB962C8B-B14F-4D97-AF65-F5344CB8AC3E}">
        <p14:creationId xmlns:p14="http://schemas.microsoft.com/office/powerpoint/2010/main" val="20659989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DEC039F8-86CF-4BAC-AE81-C73E703D0BDF}" type="datetimeFigureOut">
              <a:rPr lang="en-US" smtClean="0"/>
              <a:t>1/21/2025</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FCD50432-F4FE-4EAD-B97F-2E6F11C65041}" type="slidenum">
              <a:rPr lang="en-US" smtClean="0"/>
              <a:t>‹#›</a:t>
            </a:fld>
            <a:endParaRPr lang="en-US"/>
          </a:p>
        </p:txBody>
      </p:sp>
    </p:spTree>
    <p:extLst>
      <p:ext uri="{BB962C8B-B14F-4D97-AF65-F5344CB8AC3E}">
        <p14:creationId xmlns:p14="http://schemas.microsoft.com/office/powerpoint/2010/main" val="1004516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DEC039F8-86CF-4BAC-AE81-C73E703D0BDF}" type="datetimeFigureOut">
              <a:rPr lang="en-US" smtClean="0"/>
              <a:t>1/21/2025</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FCD50432-F4FE-4EAD-B97F-2E6F11C65041}" type="slidenum">
              <a:rPr lang="en-US" smtClean="0"/>
              <a:t>‹#›</a:t>
            </a:fld>
            <a:endParaRPr lang="en-US"/>
          </a:p>
        </p:txBody>
      </p:sp>
    </p:spTree>
    <p:extLst>
      <p:ext uri="{BB962C8B-B14F-4D97-AF65-F5344CB8AC3E}">
        <p14:creationId xmlns:p14="http://schemas.microsoft.com/office/powerpoint/2010/main" val="323891014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hyperlink" Target="https://drive.google.com/file/d/1fzUcp9LhcHBEVr50cjB6ZAbYRgBfDAbA/view?usp=sharing" TargetMode="Externa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2.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65299-8AB7-29CE-CC21-081177B01B12}"/>
              </a:ext>
            </a:extLst>
          </p:cNvPr>
          <p:cNvSpPr>
            <a:spLocks noGrp="1"/>
          </p:cNvSpPr>
          <p:nvPr>
            <p:ph type="ctrTitle"/>
          </p:nvPr>
        </p:nvSpPr>
        <p:spPr>
          <a:xfrm>
            <a:off x="1600200" y="1253131"/>
            <a:ext cx="8991600" cy="1645920"/>
          </a:xfrm>
        </p:spPr>
        <p:txBody>
          <a:bodyPr/>
          <a:lstStyle/>
          <a:p>
            <a:r>
              <a:rPr lang="en-US" dirty="0"/>
              <a:t>Museum Ticket Booking Bot</a:t>
            </a:r>
          </a:p>
        </p:txBody>
      </p:sp>
      <p:sp>
        <p:nvSpPr>
          <p:cNvPr id="3" name="Subtitle 2">
            <a:extLst>
              <a:ext uri="{FF2B5EF4-FFF2-40B4-BE49-F238E27FC236}">
                <a16:creationId xmlns:a16="http://schemas.microsoft.com/office/drawing/2014/main" id="{C6E896FA-FCDE-DEDA-4AD6-7F7E2C8E181A}"/>
              </a:ext>
            </a:extLst>
          </p:cNvPr>
          <p:cNvSpPr>
            <a:spLocks noGrp="1"/>
          </p:cNvSpPr>
          <p:nvPr>
            <p:ph type="subTitle" idx="1"/>
          </p:nvPr>
        </p:nvSpPr>
        <p:spPr>
          <a:xfrm>
            <a:off x="1524000" y="4241135"/>
            <a:ext cx="9144000" cy="1655762"/>
          </a:xfrm>
        </p:spPr>
        <p:txBody>
          <a:bodyPr/>
          <a:lstStyle/>
          <a:p>
            <a:pPr lvl="8" algn="r"/>
            <a:r>
              <a:rPr lang="en-US" dirty="0"/>
              <a:t>	</a:t>
            </a:r>
            <a:r>
              <a:rPr lang="en-US" sz="2400" dirty="0">
                <a:solidFill>
                  <a:srgbClr val="002060"/>
                </a:solidFill>
              </a:rPr>
              <a:t>Team Members:</a:t>
            </a:r>
          </a:p>
          <a:p>
            <a:pPr lvl="8" algn="r"/>
            <a:r>
              <a:rPr lang="en-US" sz="2400" dirty="0"/>
              <a:t>Immanuvel R</a:t>
            </a:r>
          </a:p>
          <a:p>
            <a:pPr lvl="8" algn="r"/>
            <a:r>
              <a:rPr lang="en-US" sz="2400" dirty="0"/>
              <a:t>Jothi Sree R S</a:t>
            </a:r>
          </a:p>
        </p:txBody>
      </p:sp>
      <p:pic>
        <p:nvPicPr>
          <p:cNvPr id="4" name="Picture 2" descr="Ticket Booking Counter Stock ...">
            <a:extLst>
              <a:ext uri="{FF2B5EF4-FFF2-40B4-BE49-F238E27FC236}">
                <a16:creationId xmlns:a16="http://schemas.microsoft.com/office/drawing/2014/main" id="{33586402-ECD9-CC8C-11BE-8B04247345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4193" y="3429000"/>
            <a:ext cx="2558056" cy="2558056"/>
          </a:xfrm>
          <a:prstGeom prst="rect">
            <a:avLst/>
          </a:prstGeom>
          <a:noFill/>
          <a:extLst>
            <a:ext uri="{909E8E84-426E-40DD-AFC4-6F175D3DCCD1}">
              <a14:hiddenFill xmlns:a14="http://schemas.microsoft.com/office/drawing/2010/main">
                <a:solidFill>
                  <a:srgbClr val="FFFFFF"/>
                </a:solidFill>
              </a14:hiddenFill>
            </a:ext>
          </a:extLst>
        </p:spPr>
      </p:pic>
      <p:sp>
        <p:nvSpPr>
          <p:cNvPr id="12" name="Text Placeholder 2">
            <a:extLst>
              <a:ext uri="{FF2B5EF4-FFF2-40B4-BE49-F238E27FC236}">
                <a16:creationId xmlns:a16="http://schemas.microsoft.com/office/drawing/2014/main" id="{735AEFE8-D812-BAE7-D9CE-4304D6EE4CA0}"/>
              </a:ext>
            </a:extLst>
          </p:cNvPr>
          <p:cNvSpPr txBox="1">
            <a:spLocks/>
          </p:cNvSpPr>
          <p:nvPr/>
        </p:nvSpPr>
        <p:spPr>
          <a:xfrm>
            <a:off x="904328" y="595700"/>
            <a:ext cx="3579729" cy="567272"/>
          </a:xfrm>
          <a:prstGeom prst="rect">
            <a:avLst/>
          </a:prstGeom>
          <a:noFill/>
        </p:spPr>
        <p:txBody>
          <a:bodyPr vert="horz" lIns="91440" tIns="45720" rIns="91440" bIns="45720" rtlCol="0">
            <a:norm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r>
              <a:rPr lang="en-US" sz="2400" dirty="0">
                <a:solidFill>
                  <a:srgbClr val="002060"/>
                </a:solidFill>
              </a:rPr>
              <a:t>Team ID : RIT13</a:t>
            </a:r>
          </a:p>
        </p:txBody>
      </p:sp>
    </p:spTree>
    <p:extLst>
      <p:ext uri="{BB962C8B-B14F-4D97-AF65-F5344CB8AC3E}">
        <p14:creationId xmlns:p14="http://schemas.microsoft.com/office/powerpoint/2010/main" val="1741416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9E0CB-CC2A-9AB3-68B9-8AA64C630666}"/>
              </a:ext>
            </a:extLst>
          </p:cNvPr>
          <p:cNvSpPr>
            <a:spLocks noGrp="1"/>
          </p:cNvSpPr>
          <p:nvPr>
            <p:ph type="title"/>
          </p:nvPr>
        </p:nvSpPr>
        <p:spPr>
          <a:xfrm flipH="1">
            <a:off x="648928" y="2834640"/>
            <a:ext cx="1995949" cy="1188720"/>
          </a:xfrm>
        </p:spPr>
        <p:txBody>
          <a:bodyPr>
            <a:normAutofit/>
          </a:bodyPr>
          <a:lstStyle/>
          <a:p>
            <a:r>
              <a:rPr lang="en-US" dirty="0"/>
              <a:t>Flow</a:t>
            </a:r>
            <a:br>
              <a:rPr lang="en-US" dirty="0"/>
            </a:br>
            <a:r>
              <a:rPr lang="en-US" dirty="0"/>
              <a:t>chart</a:t>
            </a:r>
          </a:p>
        </p:txBody>
      </p:sp>
      <p:pic>
        <p:nvPicPr>
          <p:cNvPr id="5" name="Picture 4">
            <a:extLst>
              <a:ext uri="{FF2B5EF4-FFF2-40B4-BE49-F238E27FC236}">
                <a16:creationId xmlns:a16="http://schemas.microsoft.com/office/drawing/2014/main" id="{6B0B6734-832C-B572-F936-A9C5A4F509D6}"/>
              </a:ext>
            </a:extLst>
          </p:cNvPr>
          <p:cNvPicPr>
            <a:picLocks noChangeAspect="1"/>
          </p:cNvPicPr>
          <p:nvPr/>
        </p:nvPicPr>
        <p:blipFill>
          <a:blip r:embed="rId2"/>
          <a:stretch>
            <a:fillRect/>
          </a:stretch>
        </p:blipFill>
        <p:spPr>
          <a:xfrm>
            <a:off x="3663269" y="0"/>
            <a:ext cx="5514392" cy="6858000"/>
          </a:xfrm>
          <a:prstGeom prst="rect">
            <a:avLst/>
          </a:prstGeom>
        </p:spPr>
      </p:pic>
    </p:spTree>
    <p:extLst>
      <p:ext uri="{BB962C8B-B14F-4D97-AF65-F5344CB8AC3E}">
        <p14:creationId xmlns:p14="http://schemas.microsoft.com/office/powerpoint/2010/main" val="32668146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0CF7AAB-617D-4793-0136-2A1EE867E58E}"/>
              </a:ext>
            </a:extLst>
          </p:cNvPr>
          <p:cNvPicPr>
            <a:picLocks noChangeAspect="1"/>
          </p:cNvPicPr>
          <p:nvPr/>
        </p:nvPicPr>
        <p:blipFill>
          <a:blip r:embed="rId2"/>
          <a:stretch>
            <a:fillRect/>
          </a:stretch>
        </p:blipFill>
        <p:spPr>
          <a:xfrm>
            <a:off x="7848759" y="3888617"/>
            <a:ext cx="3913754" cy="258754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a:extLst>
              <a:ext uri="{FF2B5EF4-FFF2-40B4-BE49-F238E27FC236}">
                <a16:creationId xmlns:a16="http://schemas.microsoft.com/office/drawing/2014/main" id="{D2CF8BDE-E8CA-2245-6A9D-6C849459A692}"/>
              </a:ext>
            </a:extLst>
          </p:cNvPr>
          <p:cNvSpPr txBox="1"/>
          <p:nvPr/>
        </p:nvSpPr>
        <p:spPr>
          <a:xfrm>
            <a:off x="8101781" y="3429000"/>
            <a:ext cx="6096000" cy="369332"/>
          </a:xfrm>
          <a:prstGeom prst="rect">
            <a:avLst/>
          </a:prstGeom>
          <a:noFill/>
        </p:spPr>
        <p:txBody>
          <a:bodyPr wrap="square">
            <a:spAutoFit/>
          </a:bodyPr>
          <a:lstStyle/>
          <a:p>
            <a:r>
              <a:rPr lang="en-US" dirty="0"/>
              <a:t>JWT USAGE FOR IMPROPER ACCESS</a:t>
            </a:r>
          </a:p>
        </p:txBody>
      </p:sp>
    </p:spTree>
    <p:extLst>
      <p:ext uri="{BB962C8B-B14F-4D97-AF65-F5344CB8AC3E}">
        <p14:creationId xmlns:p14="http://schemas.microsoft.com/office/powerpoint/2010/main" val="3488026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EA1237F-2BA3-C50E-2B97-2525264F69CC}"/>
              </a:ext>
            </a:extLst>
          </p:cNvPr>
          <p:cNvPicPr>
            <a:picLocks noChangeAspect="1"/>
          </p:cNvPicPr>
          <p:nvPr/>
        </p:nvPicPr>
        <p:blipFill>
          <a:blip r:embed="rId2"/>
          <a:stretch>
            <a:fillRect/>
          </a:stretch>
        </p:blipFill>
        <p:spPr>
          <a:xfrm>
            <a:off x="4886633" y="3621382"/>
            <a:ext cx="6568369" cy="254381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a:extLst>
              <a:ext uri="{FF2B5EF4-FFF2-40B4-BE49-F238E27FC236}">
                <a16:creationId xmlns:a16="http://schemas.microsoft.com/office/drawing/2014/main" id="{42EF3028-6080-0E21-7A88-F2D6DC6E3EB7}"/>
              </a:ext>
            </a:extLst>
          </p:cNvPr>
          <p:cNvPicPr>
            <a:picLocks noChangeAspect="1"/>
          </p:cNvPicPr>
          <p:nvPr/>
        </p:nvPicPr>
        <p:blipFill>
          <a:blip r:embed="rId3"/>
          <a:stretch>
            <a:fillRect/>
          </a:stretch>
        </p:blipFill>
        <p:spPr>
          <a:xfrm>
            <a:off x="1009620" y="314351"/>
            <a:ext cx="3410513" cy="31146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57674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B7B99-ACAE-F2F0-905F-5893ED515BE6}"/>
              </a:ext>
            </a:extLst>
          </p:cNvPr>
          <p:cNvSpPr>
            <a:spLocks noGrp="1"/>
          </p:cNvSpPr>
          <p:nvPr>
            <p:ph type="title"/>
          </p:nvPr>
        </p:nvSpPr>
        <p:spPr/>
        <p:txBody>
          <a:bodyPr/>
          <a:lstStyle/>
          <a:p>
            <a:r>
              <a:rPr lang="en-US" dirty="0"/>
              <a:t>Prototype working video</a:t>
            </a:r>
          </a:p>
        </p:txBody>
      </p:sp>
      <p:sp>
        <p:nvSpPr>
          <p:cNvPr id="5" name="TextBox 4">
            <a:extLst>
              <a:ext uri="{FF2B5EF4-FFF2-40B4-BE49-F238E27FC236}">
                <a16:creationId xmlns:a16="http://schemas.microsoft.com/office/drawing/2014/main" id="{09BA1647-F14A-4798-4A92-937AFE198862}"/>
              </a:ext>
            </a:extLst>
          </p:cNvPr>
          <p:cNvSpPr txBox="1"/>
          <p:nvPr/>
        </p:nvSpPr>
        <p:spPr>
          <a:xfrm>
            <a:off x="5250426" y="3167390"/>
            <a:ext cx="6096000" cy="523220"/>
          </a:xfrm>
          <a:prstGeom prst="rect">
            <a:avLst/>
          </a:prstGeom>
          <a:noFill/>
        </p:spPr>
        <p:txBody>
          <a:bodyPr wrap="square">
            <a:spAutoFit/>
          </a:bodyPr>
          <a:lstStyle/>
          <a:p>
            <a:r>
              <a:rPr lang="en-US" sz="2800" dirty="0">
                <a:hlinkClick r:id="rId2"/>
              </a:rPr>
              <a:t>Video Link</a:t>
            </a:r>
            <a:endParaRPr lang="en-US" sz="2800" dirty="0"/>
          </a:p>
        </p:txBody>
      </p:sp>
    </p:spTree>
    <p:extLst>
      <p:ext uri="{BB962C8B-B14F-4D97-AF65-F5344CB8AC3E}">
        <p14:creationId xmlns:p14="http://schemas.microsoft.com/office/powerpoint/2010/main" val="3269977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457E586-3364-5CA4-78FC-1BA4A21D966E}"/>
              </a:ext>
            </a:extLst>
          </p:cNvPr>
          <p:cNvSpPr>
            <a:spLocks noGrp="1"/>
          </p:cNvSpPr>
          <p:nvPr>
            <p:ph type="title"/>
          </p:nvPr>
        </p:nvSpPr>
        <p:spPr>
          <a:xfrm>
            <a:off x="609600" y="-47625"/>
            <a:ext cx="10972800" cy="1143000"/>
          </a:xfrm>
        </p:spPr>
        <p:txBody>
          <a:bodyPr/>
          <a:lstStyle/>
          <a:p>
            <a:pPr eaLnBrk="1" hangingPunct="1"/>
            <a:r>
              <a:rPr lang="en-US" sz="3600" b="1" dirty="0">
                <a:latin typeface="Times New Roman" panose="02020603050405020304" pitchFamily="18" charset="0"/>
                <a:ea typeface="ＭＳ Ｐゴシック" pitchFamily="1" charset="-128"/>
                <a:cs typeface="Times New Roman" panose="02020603050405020304" pitchFamily="18" charset="0"/>
              </a:rPr>
              <a:t>IMPACT AND BENEFITS</a:t>
            </a:r>
          </a:p>
        </p:txBody>
      </p:sp>
      <p:sp>
        <p:nvSpPr>
          <p:cNvPr id="5" name="TextBox 8">
            <a:extLst>
              <a:ext uri="{FF2B5EF4-FFF2-40B4-BE49-F238E27FC236}">
                <a16:creationId xmlns:a16="http://schemas.microsoft.com/office/drawing/2014/main" id="{CB9962D6-AD27-DBE9-E6FE-E327E8D1E3A4}"/>
              </a:ext>
            </a:extLst>
          </p:cNvPr>
          <p:cNvSpPr txBox="1">
            <a:spLocks noChangeArrowheads="1"/>
          </p:cNvSpPr>
          <p:nvPr/>
        </p:nvSpPr>
        <p:spPr bwMode="auto">
          <a:xfrm>
            <a:off x="4161152" y="1242919"/>
            <a:ext cx="7657223" cy="5262979"/>
          </a:xfrm>
          <a:prstGeom prst="rect">
            <a:avLst/>
          </a:prstGeom>
          <a:noFill/>
          <a:ln w="9525">
            <a:noFill/>
            <a:miter lim="800000"/>
            <a:headEnd/>
            <a:tailEnd/>
          </a:ln>
        </p:spPr>
        <p:txBody>
          <a:bodyPr wrap="square">
            <a:spAutoFit/>
          </a:bodyPr>
          <a:lstStyle/>
          <a:p>
            <a:r>
              <a:rPr lang="en-US" sz="2800" dirty="0">
                <a:latin typeface="Times New Roman" panose="02020603050405020304" pitchFamily="18" charset="0"/>
                <a:cs typeface="Times New Roman" panose="02020603050405020304" pitchFamily="18" charset="0"/>
              </a:rPr>
              <a:t>The chatbot ticketing system will make it easier and faster for visitors to book tickets, leading to higher satisfaction and potentially increasing the number of visitors to the museum.</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Cuts down on paper usage by eliminating physical tickets, helping the museum be more eco-friendly.</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Makes the museum more accessible to everyone, including non-English speakers and people with disabilities.</a:t>
            </a:r>
          </a:p>
          <a:p>
            <a:endParaRPr lang="en-US" sz="28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800C25A9-B8A7-F462-51AB-82396061623B}"/>
              </a:ext>
            </a:extLst>
          </p:cNvPr>
          <p:cNvPicPr>
            <a:picLocks noChangeAspect="1"/>
          </p:cNvPicPr>
          <p:nvPr/>
        </p:nvPicPr>
        <p:blipFill>
          <a:blip r:embed="rId2"/>
          <a:stretch>
            <a:fillRect/>
          </a:stretch>
        </p:blipFill>
        <p:spPr>
          <a:xfrm>
            <a:off x="994394" y="2518236"/>
            <a:ext cx="2081765" cy="2081765"/>
          </a:xfrm>
          <a:prstGeom prst="rect">
            <a:avLst/>
          </a:prstGeom>
        </p:spPr>
      </p:pic>
      <p:sp>
        <p:nvSpPr>
          <p:cNvPr id="7" name="TextBox 6">
            <a:extLst>
              <a:ext uri="{FF2B5EF4-FFF2-40B4-BE49-F238E27FC236}">
                <a16:creationId xmlns:a16="http://schemas.microsoft.com/office/drawing/2014/main" id="{8D9A1807-7854-D284-9D79-8556DCCC9A40}"/>
              </a:ext>
            </a:extLst>
          </p:cNvPr>
          <p:cNvSpPr txBox="1"/>
          <p:nvPr/>
        </p:nvSpPr>
        <p:spPr>
          <a:xfrm>
            <a:off x="994394" y="4580177"/>
            <a:ext cx="2269145" cy="369332"/>
          </a:xfrm>
          <a:prstGeom prst="rect">
            <a:avLst/>
          </a:prstGeom>
          <a:noFill/>
        </p:spPr>
        <p:txBody>
          <a:bodyPr wrap="square">
            <a:spAutoFit/>
          </a:bodyPr>
          <a:lstStyle/>
          <a:p>
            <a:r>
              <a:rPr lang="en-US" dirty="0"/>
              <a:t>17C354AC182F4107</a:t>
            </a:r>
          </a:p>
        </p:txBody>
      </p:sp>
    </p:spTree>
    <p:extLst>
      <p:ext uri="{BB962C8B-B14F-4D97-AF65-F5344CB8AC3E}">
        <p14:creationId xmlns:p14="http://schemas.microsoft.com/office/powerpoint/2010/main" val="2602698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19C4773-1246-BD7F-7734-0578C4CAEC88}"/>
              </a:ext>
            </a:extLst>
          </p:cNvPr>
          <p:cNvSpPr>
            <a:spLocks noGrp="1"/>
          </p:cNvSpPr>
          <p:nvPr>
            <p:ph type="title"/>
          </p:nvPr>
        </p:nvSpPr>
        <p:spPr>
          <a:xfrm>
            <a:off x="609600" y="166020"/>
            <a:ext cx="10972800" cy="1143000"/>
          </a:xfrm>
        </p:spPr>
        <p:txBody>
          <a:bodyPr/>
          <a:lstStyle/>
          <a:p>
            <a:pPr eaLnBrk="1" hangingPunct="1"/>
            <a:r>
              <a:rPr lang="en-US" sz="3600" b="1" dirty="0">
                <a:latin typeface="Times New Roman" panose="02020603050405020304" pitchFamily="18" charset="0"/>
                <a:ea typeface="ＭＳ Ｐゴシック" pitchFamily="1" charset="-128"/>
                <a:cs typeface="Times New Roman" panose="02020603050405020304" pitchFamily="18" charset="0"/>
              </a:rPr>
              <a:t>RESEARCH  AND REFERENCES</a:t>
            </a:r>
          </a:p>
        </p:txBody>
      </p:sp>
      <p:pic>
        <p:nvPicPr>
          <p:cNvPr id="5" name="Picture 4">
            <a:extLst>
              <a:ext uri="{FF2B5EF4-FFF2-40B4-BE49-F238E27FC236}">
                <a16:creationId xmlns:a16="http://schemas.microsoft.com/office/drawing/2014/main" id="{966FFD1F-DC7F-E82E-75E8-C8581469F303}"/>
              </a:ext>
            </a:extLst>
          </p:cNvPr>
          <p:cNvPicPr>
            <a:picLocks noChangeAspect="1"/>
          </p:cNvPicPr>
          <p:nvPr/>
        </p:nvPicPr>
        <p:blipFill>
          <a:blip r:embed="rId2"/>
          <a:stretch>
            <a:fillRect/>
          </a:stretch>
        </p:blipFill>
        <p:spPr>
          <a:xfrm>
            <a:off x="1682563" y="1557990"/>
            <a:ext cx="2669612" cy="5084284"/>
          </a:xfrm>
          <a:prstGeom prst="rect">
            <a:avLst/>
          </a:prstGeom>
        </p:spPr>
      </p:pic>
      <p:sp>
        <p:nvSpPr>
          <p:cNvPr id="6" name="TextBox 5">
            <a:extLst>
              <a:ext uri="{FF2B5EF4-FFF2-40B4-BE49-F238E27FC236}">
                <a16:creationId xmlns:a16="http://schemas.microsoft.com/office/drawing/2014/main" id="{723CC7A6-7F3C-9BDC-0AAF-C7CD86B56B94}"/>
              </a:ext>
            </a:extLst>
          </p:cNvPr>
          <p:cNvSpPr txBox="1"/>
          <p:nvPr/>
        </p:nvSpPr>
        <p:spPr>
          <a:xfrm>
            <a:off x="6095998" y="1689198"/>
            <a:ext cx="5397911" cy="646331"/>
          </a:xfrm>
          <a:prstGeom prst="rect">
            <a:avLst/>
          </a:prstGeom>
          <a:noFill/>
        </p:spPr>
        <p:txBody>
          <a:bodyPr wrap="square">
            <a:spAutoFit/>
          </a:bodyPr>
          <a:lstStyle/>
          <a:p>
            <a:r>
              <a:rPr lang="en-US" dirty="0"/>
              <a:t>https://youtu.be/F2-RuyIroFw?feature=shared</a:t>
            </a:r>
          </a:p>
          <a:p>
            <a:endParaRPr lang="en-US" dirty="0"/>
          </a:p>
        </p:txBody>
      </p:sp>
      <p:sp>
        <p:nvSpPr>
          <p:cNvPr id="7" name="TextBox 6">
            <a:extLst>
              <a:ext uri="{FF2B5EF4-FFF2-40B4-BE49-F238E27FC236}">
                <a16:creationId xmlns:a16="http://schemas.microsoft.com/office/drawing/2014/main" id="{47D18FEE-1E2E-ED34-D992-D9E8250DDE65}"/>
              </a:ext>
            </a:extLst>
          </p:cNvPr>
          <p:cNvSpPr txBox="1"/>
          <p:nvPr/>
        </p:nvSpPr>
        <p:spPr>
          <a:xfrm>
            <a:off x="6095998" y="2290091"/>
            <a:ext cx="5132439" cy="369332"/>
          </a:xfrm>
          <a:prstGeom prst="rect">
            <a:avLst/>
          </a:prstGeom>
          <a:noFill/>
        </p:spPr>
        <p:txBody>
          <a:bodyPr wrap="square">
            <a:spAutoFit/>
          </a:bodyPr>
          <a:lstStyle/>
          <a:p>
            <a:r>
              <a:rPr lang="en-US" dirty="0"/>
              <a:t>https://core.telegram.org/bots/api</a:t>
            </a:r>
          </a:p>
        </p:txBody>
      </p:sp>
      <p:sp>
        <p:nvSpPr>
          <p:cNvPr id="8" name="TextBox 7">
            <a:extLst>
              <a:ext uri="{FF2B5EF4-FFF2-40B4-BE49-F238E27FC236}">
                <a16:creationId xmlns:a16="http://schemas.microsoft.com/office/drawing/2014/main" id="{551D588F-15FA-B661-9056-F26DE8B2AF05}"/>
              </a:ext>
            </a:extLst>
          </p:cNvPr>
          <p:cNvSpPr txBox="1"/>
          <p:nvPr/>
        </p:nvSpPr>
        <p:spPr>
          <a:xfrm>
            <a:off x="6096000" y="2825779"/>
            <a:ext cx="6096000" cy="369332"/>
          </a:xfrm>
          <a:prstGeom prst="rect">
            <a:avLst/>
          </a:prstGeom>
          <a:noFill/>
        </p:spPr>
        <p:txBody>
          <a:bodyPr wrap="square">
            <a:spAutoFit/>
          </a:bodyPr>
          <a:lstStyle/>
          <a:p>
            <a:r>
              <a:rPr lang="en-US" dirty="0"/>
              <a:t>https://react.dev/</a:t>
            </a:r>
          </a:p>
        </p:txBody>
      </p:sp>
      <p:sp>
        <p:nvSpPr>
          <p:cNvPr id="9" name="TextBox 8">
            <a:extLst>
              <a:ext uri="{FF2B5EF4-FFF2-40B4-BE49-F238E27FC236}">
                <a16:creationId xmlns:a16="http://schemas.microsoft.com/office/drawing/2014/main" id="{4E85CEA3-2CB4-E1E2-D364-47539A21C4DC}"/>
              </a:ext>
            </a:extLst>
          </p:cNvPr>
          <p:cNvSpPr txBox="1"/>
          <p:nvPr/>
        </p:nvSpPr>
        <p:spPr>
          <a:xfrm>
            <a:off x="6096000" y="3361467"/>
            <a:ext cx="6096000" cy="369332"/>
          </a:xfrm>
          <a:prstGeom prst="rect">
            <a:avLst/>
          </a:prstGeom>
          <a:noFill/>
        </p:spPr>
        <p:txBody>
          <a:bodyPr wrap="square">
            <a:spAutoFit/>
          </a:bodyPr>
          <a:lstStyle/>
          <a:p>
            <a:r>
              <a:rPr lang="en-US" dirty="0"/>
              <a:t>https://www.twilio.com/docs</a:t>
            </a:r>
          </a:p>
        </p:txBody>
      </p:sp>
      <p:sp>
        <p:nvSpPr>
          <p:cNvPr id="10" name="TextBox 9">
            <a:extLst>
              <a:ext uri="{FF2B5EF4-FFF2-40B4-BE49-F238E27FC236}">
                <a16:creationId xmlns:a16="http://schemas.microsoft.com/office/drawing/2014/main" id="{31CD1D39-6FCC-AE92-1812-8F8EE3288523}"/>
              </a:ext>
            </a:extLst>
          </p:cNvPr>
          <p:cNvSpPr txBox="1"/>
          <p:nvPr/>
        </p:nvSpPr>
        <p:spPr>
          <a:xfrm>
            <a:off x="6096000" y="3915466"/>
            <a:ext cx="6096000" cy="369332"/>
          </a:xfrm>
          <a:prstGeom prst="rect">
            <a:avLst/>
          </a:prstGeom>
          <a:noFill/>
        </p:spPr>
        <p:txBody>
          <a:bodyPr wrap="square">
            <a:spAutoFit/>
          </a:bodyPr>
          <a:lstStyle/>
          <a:p>
            <a:r>
              <a:rPr lang="en-US" dirty="0"/>
              <a:t>https://nodejs.org/docs/latest/api/</a:t>
            </a:r>
          </a:p>
        </p:txBody>
      </p:sp>
    </p:spTree>
    <p:extLst>
      <p:ext uri="{BB962C8B-B14F-4D97-AF65-F5344CB8AC3E}">
        <p14:creationId xmlns:p14="http://schemas.microsoft.com/office/powerpoint/2010/main" val="30795302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096FC6-8C47-8C86-9183-D19113534960}"/>
              </a:ext>
            </a:extLst>
          </p:cNvPr>
          <p:cNvSpPr>
            <a:spLocks noGrp="1"/>
          </p:cNvSpPr>
          <p:nvPr>
            <p:ph type="title"/>
          </p:nvPr>
        </p:nvSpPr>
        <p:spPr/>
        <p:txBody>
          <a:bodyPr/>
          <a:lstStyle/>
          <a:p>
            <a:r>
              <a:rPr lang="en-US"/>
              <a:t>Conclusion</a:t>
            </a:r>
          </a:p>
        </p:txBody>
      </p:sp>
      <p:sp>
        <p:nvSpPr>
          <p:cNvPr id="3" name="Text Placeholder 2">
            <a:extLst>
              <a:ext uri="{FF2B5EF4-FFF2-40B4-BE49-F238E27FC236}">
                <a16:creationId xmlns:a16="http://schemas.microsoft.com/office/drawing/2014/main" id="{D90503CD-D6BA-918D-304F-A1114AB89FEE}"/>
              </a:ext>
            </a:extLst>
          </p:cNvPr>
          <p:cNvSpPr>
            <a:spLocks noGrp="1"/>
          </p:cNvSpPr>
          <p:nvPr>
            <p:ph type="body" idx="1"/>
          </p:nvPr>
        </p:nvSpPr>
        <p:spPr>
          <a:xfrm>
            <a:off x="2309794" y="3001837"/>
            <a:ext cx="7729728" cy="3101983"/>
          </a:xfrm>
        </p:spPr>
        <p:txBody>
          <a:bodyPr>
            <a:normAutofit/>
          </a:bodyPr>
          <a:lstStyle/>
          <a:p>
            <a:pPr marL="0" indent="0" algn="just">
              <a:buNone/>
            </a:pPr>
            <a:r>
              <a:rPr lang="en-US" sz="2000" dirty="0"/>
              <a:t>	The Telegram bot enhances the museum ticket booking experience by providing a user-friendly interface and efficient booking process, which with specific marketing ways will end up in popularizing the museums among the Indians.</a:t>
            </a:r>
          </a:p>
        </p:txBody>
      </p:sp>
    </p:spTree>
    <p:extLst>
      <p:ext uri="{BB962C8B-B14F-4D97-AF65-F5344CB8AC3E}">
        <p14:creationId xmlns:p14="http://schemas.microsoft.com/office/powerpoint/2010/main" val="2426038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A154A-97D5-A96B-5DCD-B06EDAE96B71}"/>
              </a:ext>
            </a:extLst>
          </p:cNvPr>
          <p:cNvSpPr>
            <a:spLocks noGrp="1"/>
          </p:cNvSpPr>
          <p:nvPr>
            <p:ph type="title"/>
          </p:nvPr>
        </p:nvSpPr>
        <p:spPr>
          <a:xfrm>
            <a:off x="2231136" y="355092"/>
            <a:ext cx="8377870" cy="1178740"/>
          </a:xfrm>
        </p:spPr>
        <p:txBody>
          <a:bodyPr>
            <a:normAutofit/>
          </a:bodyPr>
          <a:lstStyle/>
          <a:p>
            <a:r>
              <a:rPr lang="en-US" b="1" dirty="0"/>
              <a:t>Abstract: Museum Booking Bot</a:t>
            </a:r>
            <a:endParaRPr lang="en-US" dirty="0"/>
          </a:p>
        </p:txBody>
      </p:sp>
      <p:sp>
        <p:nvSpPr>
          <p:cNvPr id="5" name="TextBox 4">
            <a:extLst>
              <a:ext uri="{FF2B5EF4-FFF2-40B4-BE49-F238E27FC236}">
                <a16:creationId xmlns:a16="http://schemas.microsoft.com/office/drawing/2014/main" id="{CAEEB4CF-AEF9-2F49-843E-9B1A80C18AF4}"/>
              </a:ext>
            </a:extLst>
          </p:cNvPr>
          <p:cNvSpPr txBox="1"/>
          <p:nvPr/>
        </p:nvSpPr>
        <p:spPr>
          <a:xfrm>
            <a:off x="1007412" y="2067946"/>
            <a:ext cx="10392697" cy="3970318"/>
          </a:xfrm>
          <a:prstGeom prst="rect">
            <a:avLst/>
          </a:prstGeom>
          <a:noFill/>
        </p:spPr>
        <p:txBody>
          <a:bodyPr wrap="square">
            <a:spAutoFit/>
          </a:bodyPr>
          <a:lstStyle/>
          <a:p>
            <a:pPr algn="just"/>
            <a:r>
              <a:rPr lang="en-US" dirty="0"/>
              <a:t>	The </a:t>
            </a:r>
            <a:r>
              <a:rPr lang="en-US" b="1" dirty="0"/>
              <a:t>Museum Booking Bot</a:t>
            </a:r>
            <a:r>
              <a:rPr lang="en-US" dirty="0"/>
              <a:t> is an intelligent, interactive system designed to streamline the process of booking museum tickets through a conversational interface. Developed using Node.js and integrated with a Telegram bot, the system enables users to explore and book tickets for various museums with ease.</a:t>
            </a:r>
          </a:p>
          <a:p>
            <a:pPr algn="just"/>
            <a:r>
              <a:rPr lang="en-US" dirty="0"/>
              <a:t>	</a:t>
            </a:r>
          </a:p>
          <a:p>
            <a:pPr algn="just"/>
            <a:r>
              <a:rPr lang="en-US" dirty="0"/>
              <a:t>	The bot initiates the conversation by allowing the user to select a preferred language (English, Hindi, or Tamil), making it accessible to a diverse audience. It then offers options like "Book a ticket" or "Exit." If the user selects the booking option, the bot asks for relevant details such as the museum name or location, preferred date (within a 7-day range), session times, and the number of tickets. The system then allocates the available seats and confirms the booking by storing the user's phone number and booking information in a MongoDB database, tickets can be verified with unique ticket number.</a:t>
            </a:r>
            <a:br>
              <a:rPr lang="en-US" dirty="0"/>
            </a:br>
            <a:br>
              <a:rPr lang="en-US" dirty="0"/>
            </a:br>
            <a:r>
              <a:rPr lang="en-US" dirty="0"/>
              <a:t>	This project demonstrates the potential of using conversational bots to enhance user experiences by automating routine tasks like museum bookings, making the process faster and more accessible to users across different languages.</a:t>
            </a:r>
          </a:p>
        </p:txBody>
      </p:sp>
    </p:spTree>
    <p:extLst>
      <p:ext uri="{BB962C8B-B14F-4D97-AF65-F5344CB8AC3E}">
        <p14:creationId xmlns:p14="http://schemas.microsoft.com/office/powerpoint/2010/main" val="443705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D2D5-F1BB-7C3C-F5A9-FF020EB34840}"/>
              </a:ext>
            </a:extLst>
          </p:cNvPr>
          <p:cNvSpPr>
            <a:spLocks noGrp="1"/>
          </p:cNvSpPr>
          <p:nvPr>
            <p:ph type="title"/>
          </p:nvPr>
        </p:nvSpPr>
        <p:spPr/>
        <p:txBody>
          <a:bodyPr/>
          <a:lstStyle/>
          <a:p>
            <a:r>
              <a:rPr lang="en-US" dirty="0"/>
              <a:t>Problem</a:t>
            </a:r>
          </a:p>
        </p:txBody>
      </p:sp>
      <p:sp>
        <p:nvSpPr>
          <p:cNvPr id="3" name="Text Placeholder 2">
            <a:extLst>
              <a:ext uri="{FF2B5EF4-FFF2-40B4-BE49-F238E27FC236}">
                <a16:creationId xmlns:a16="http://schemas.microsoft.com/office/drawing/2014/main" id="{A97A4EB9-DE0F-6A20-D188-50E4893FDA86}"/>
              </a:ext>
            </a:extLst>
          </p:cNvPr>
          <p:cNvSpPr>
            <a:spLocks noGrp="1"/>
          </p:cNvSpPr>
          <p:nvPr>
            <p:ph type="body" idx="1"/>
          </p:nvPr>
        </p:nvSpPr>
        <p:spPr>
          <a:xfrm>
            <a:off x="2703084" y="2638044"/>
            <a:ext cx="8515522" cy="3101983"/>
          </a:xfrm>
        </p:spPr>
        <p:txBody>
          <a:bodyPr>
            <a:normAutofit/>
          </a:bodyPr>
          <a:lstStyle/>
          <a:p>
            <a:pPr marL="0" indent="0">
              <a:buNone/>
            </a:pPr>
            <a:r>
              <a:rPr lang="en-US" sz="2000" dirty="0"/>
              <a:t>	Indian culture is rich and it has lots of museums &amp; monuments depicting it , but people are not much attracted to it and most of the time they are empty</a:t>
            </a:r>
            <a:br>
              <a:rPr lang="en-US" sz="2000" dirty="0"/>
            </a:br>
            <a:br>
              <a:rPr lang="en-US" sz="2000" dirty="0"/>
            </a:br>
            <a:r>
              <a:rPr lang="en-US" sz="2000" dirty="0"/>
              <a:t>	Till date, there is no familiar online booking system for museums making it even more unpopular among the people.</a:t>
            </a:r>
          </a:p>
        </p:txBody>
      </p:sp>
      <p:pic>
        <p:nvPicPr>
          <p:cNvPr id="2050" name="Picture 2" descr="wooden desk Marking notes ...">
            <a:extLst>
              <a:ext uri="{FF2B5EF4-FFF2-40B4-BE49-F238E27FC236}">
                <a16:creationId xmlns:a16="http://schemas.microsoft.com/office/drawing/2014/main" id="{74D0BBC0-0A33-F457-656A-D821B859B8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6480" y="4704587"/>
            <a:ext cx="2619375" cy="17430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Definition &amp; Meaning of &quot;Unfamiliar ...">
            <a:extLst>
              <a:ext uri="{FF2B5EF4-FFF2-40B4-BE49-F238E27FC236}">
                <a16:creationId xmlns:a16="http://schemas.microsoft.com/office/drawing/2014/main" id="{AF89AA10-978A-1EA4-A55B-B2E4B59F75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652" y="2471737"/>
            <a:ext cx="2390775" cy="191452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D492FAB-8C68-138A-3420-57D6162096F7}"/>
              </a:ext>
            </a:extLst>
          </p:cNvPr>
          <p:cNvSpPr txBox="1"/>
          <p:nvPr/>
        </p:nvSpPr>
        <p:spPr>
          <a:xfrm>
            <a:off x="471947" y="4704587"/>
            <a:ext cx="8337756" cy="1938992"/>
          </a:xfrm>
          <a:prstGeom prst="rect">
            <a:avLst/>
          </a:prstGeom>
          <a:noFill/>
        </p:spPr>
        <p:txBody>
          <a:bodyPr wrap="square">
            <a:spAutoFit/>
          </a:bodyPr>
          <a:lstStyle/>
          <a:p>
            <a:pPr algn="just"/>
            <a:r>
              <a:rPr lang="en-US" sz="2000" b="0" i="0" dirty="0">
                <a:solidFill>
                  <a:srgbClr val="212529"/>
                </a:solidFill>
                <a:effectLst/>
                <a:latin typeface="+mj-lt"/>
              </a:rPr>
              <a:t>Visitors to museums often face several significant challenges due to manual ticket booking systems.</a:t>
            </a:r>
          </a:p>
          <a:p>
            <a:pPr algn="just"/>
            <a:endParaRPr lang="en-US" sz="2000" b="0" i="0" dirty="0">
              <a:solidFill>
                <a:srgbClr val="212529"/>
              </a:solidFill>
              <a:effectLst/>
              <a:latin typeface="+mj-lt"/>
            </a:endParaRPr>
          </a:p>
          <a:p>
            <a:pPr algn="just"/>
            <a:r>
              <a:rPr lang="en-US" sz="2000" b="0" i="0" dirty="0">
                <a:solidFill>
                  <a:srgbClr val="212529"/>
                </a:solidFill>
                <a:effectLst/>
                <a:latin typeface="+mj-lt"/>
              </a:rPr>
              <a:t>Long queues are common, especially during peak hours, weekends, or special exhibitions, leading to frustration and impatience among visitors.</a:t>
            </a:r>
            <a:endParaRPr lang="en-US" sz="2000" dirty="0">
              <a:latin typeface="+mj-lt"/>
            </a:endParaRPr>
          </a:p>
          <a:p>
            <a:pPr algn="just"/>
            <a:endParaRPr lang="en-US" sz="2000" dirty="0">
              <a:latin typeface="+mj-lt"/>
            </a:endParaRPr>
          </a:p>
        </p:txBody>
      </p:sp>
    </p:spTree>
    <p:extLst>
      <p:ext uri="{BB962C8B-B14F-4D97-AF65-F5344CB8AC3E}">
        <p14:creationId xmlns:p14="http://schemas.microsoft.com/office/powerpoint/2010/main" val="1502329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64248-63BF-6DE6-12A9-E144664D3B8A}"/>
              </a:ext>
            </a:extLst>
          </p:cNvPr>
          <p:cNvSpPr>
            <a:spLocks noGrp="1"/>
          </p:cNvSpPr>
          <p:nvPr>
            <p:ph type="title"/>
          </p:nvPr>
        </p:nvSpPr>
        <p:spPr>
          <a:xfrm>
            <a:off x="648143" y="776749"/>
            <a:ext cx="7729728" cy="1188720"/>
          </a:xfrm>
        </p:spPr>
        <p:txBody>
          <a:bodyPr/>
          <a:lstStyle/>
          <a:p>
            <a:r>
              <a:rPr lang="en-US" dirty="0"/>
              <a:t>Solution</a:t>
            </a:r>
          </a:p>
        </p:txBody>
      </p:sp>
      <p:sp>
        <p:nvSpPr>
          <p:cNvPr id="3" name="Text Placeholder 2">
            <a:extLst>
              <a:ext uri="{FF2B5EF4-FFF2-40B4-BE49-F238E27FC236}">
                <a16:creationId xmlns:a16="http://schemas.microsoft.com/office/drawing/2014/main" id="{7DD7D1AE-00FB-3692-97A6-5790F42D9999}"/>
              </a:ext>
            </a:extLst>
          </p:cNvPr>
          <p:cNvSpPr>
            <a:spLocks noGrp="1"/>
          </p:cNvSpPr>
          <p:nvPr>
            <p:ph type="body" idx="1"/>
          </p:nvPr>
        </p:nvSpPr>
        <p:spPr>
          <a:xfrm>
            <a:off x="648143" y="2507467"/>
            <a:ext cx="7729728" cy="3101983"/>
          </a:xfrm>
        </p:spPr>
        <p:txBody>
          <a:bodyPr>
            <a:normAutofit lnSpcReduction="10000"/>
          </a:bodyPr>
          <a:lstStyle/>
          <a:p>
            <a:pPr marL="0" indent="0" algn="just">
              <a:buNone/>
            </a:pPr>
            <a:r>
              <a:rPr lang="en-US" sz="2400" dirty="0"/>
              <a:t>	So we came up with an idea to increase the popularity of museums by introducing a bot , which can tell about the museums and also enables the user to book tickets for it using a telegram bot .</a:t>
            </a:r>
          </a:p>
          <a:p>
            <a:pPr marL="0" indent="0" algn="just">
              <a:buNone/>
            </a:pPr>
            <a:r>
              <a:rPr lang="en-US" sz="2400" dirty="0"/>
              <a:t>	</a:t>
            </a:r>
          </a:p>
          <a:p>
            <a:pPr marL="0" indent="0" algn="just">
              <a:buNone/>
            </a:pPr>
            <a:r>
              <a:rPr lang="en-US" sz="2400" dirty="0"/>
              <a:t>	Enhance visitor satisfaction by reducing wait times, minimizing errors, and providing 24/7 customer support in multiple languages.</a:t>
            </a:r>
          </a:p>
          <a:p>
            <a:pPr marL="0" indent="0" algn="just">
              <a:buNone/>
            </a:pPr>
            <a:endParaRPr lang="en-US" sz="2400" dirty="0"/>
          </a:p>
        </p:txBody>
      </p:sp>
      <p:pic>
        <p:nvPicPr>
          <p:cNvPr id="6" name="Picture 5">
            <a:extLst>
              <a:ext uri="{FF2B5EF4-FFF2-40B4-BE49-F238E27FC236}">
                <a16:creationId xmlns:a16="http://schemas.microsoft.com/office/drawing/2014/main" id="{08DF3A37-9623-B560-9831-9E53BBEA415A}"/>
              </a:ext>
            </a:extLst>
          </p:cNvPr>
          <p:cNvPicPr>
            <a:picLocks noChangeAspect="1"/>
          </p:cNvPicPr>
          <p:nvPr/>
        </p:nvPicPr>
        <p:blipFill>
          <a:blip r:embed="rId2"/>
          <a:stretch>
            <a:fillRect/>
          </a:stretch>
        </p:blipFill>
        <p:spPr>
          <a:xfrm>
            <a:off x="8908026" y="294561"/>
            <a:ext cx="2811199" cy="6268878"/>
          </a:xfrm>
          <a:prstGeom prst="rect">
            <a:avLst/>
          </a:prstGeom>
        </p:spPr>
      </p:pic>
    </p:spTree>
    <p:extLst>
      <p:ext uri="{BB962C8B-B14F-4D97-AF65-F5344CB8AC3E}">
        <p14:creationId xmlns:p14="http://schemas.microsoft.com/office/powerpoint/2010/main" val="25649016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24E15-D0BD-16CF-06AC-60ED2DA855C6}"/>
              </a:ext>
            </a:extLst>
          </p:cNvPr>
          <p:cNvSpPr>
            <a:spLocks noGrp="1"/>
          </p:cNvSpPr>
          <p:nvPr>
            <p:ph type="title"/>
          </p:nvPr>
        </p:nvSpPr>
        <p:spPr>
          <a:xfrm>
            <a:off x="2231135" y="492744"/>
            <a:ext cx="7729728" cy="1188720"/>
          </a:xfrm>
        </p:spPr>
        <p:txBody>
          <a:bodyPr>
            <a:normAutofit/>
          </a:bodyPr>
          <a:lstStyle/>
          <a:p>
            <a:r>
              <a:rPr lang="en-US" sz="3200" dirty="0"/>
              <a:t>Tech Stack</a:t>
            </a:r>
          </a:p>
        </p:txBody>
      </p:sp>
      <p:sp>
        <p:nvSpPr>
          <p:cNvPr id="3" name="Text Placeholder 2">
            <a:extLst>
              <a:ext uri="{FF2B5EF4-FFF2-40B4-BE49-F238E27FC236}">
                <a16:creationId xmlns:a16="http://schemas.microsoft.com/office/drawing/2014/main" id="{E17C819E-486A-88BA-F6DB-33F58DB4E3EA}"/>
              </a:ext>
            </a:extLst>
          </p:cNvPr>
          <p:cNvSpPr>
            <a:spLocks noGrp="1"/>
          </p:cNvSpPr>
          <p:nvPr>
            <p:ph type="body" idx="1"/>
          </p:nvPr>
        </p:nvSpPr>
        <p:spPr>
          <a:xfrm>
            <a:off x="339204" y="1949785"/>
            <a:ext cx="5251213" cy="3101983"/>
          </a:xfrm>
        </p:spPr>
        <p:txBody>
          <a:bodyPr>
            <a:normAutofit/>
          </a:bodyPr>
          <a:lstStyle/>
          <a:p>
            <a:pPr algn="just"/>
            <a:r>
              <a:rPr lang="en-US" sz="2400" dirty="0"/>
              <a:t> Chatbot Framework: Telegram API</a:t>
            </a:r>
          </a:p>
          <a:p>
            <a:pPr algn="just"/>
            <a:endParaRPr lang="en-US" sz="2400" dirty="0"/>
          </a:p>
          <a:p>
            <a:pPr algn="just"/>
            <a:r>
              <a:rPr lang="en-US" sz="2400" dirty="0"/>
              <a:t> Backend Development: Node.js</a:t>
            </a:r>
          </a:p>
          <a:p>
            <a:pPr algn="just"/>
            <a:endParaRPr lang="en-US" sz="2400" dirty="0"/>
          </a:p>
          <a:p>
            <a:pPr algn="just"/>
            <a:r>
              <a:rPr lang="en-US" sz="2400" dirty="0"/>
              <a:t> Database: MongoDB</a:t>
            </a:r>
          </a:p>
          <a:p>
            <a:pPr algn="just"/>
            <a:endParaRPr lang="en-US" sz="2400" dirty="0"/>
          </a:p>
        </p:txBody>
      </p:sp>
      <p:pic>
        <p:nvPicPr>
          <p:cNvPr id="7" name="Picture 6">
            <a:extLst>
              <a:ext uri="{FF2B5EF4-FFF2-40B4-BE49-F238E27FC236}">
                <a16:creationId xmlns:a16="http://schemas.microsoft.com/office/drawing/2014/main" id="{3706D556-6E46-CB5D-7EF3-51FF9E995D24}"/>
              </a:ext>
            </a:extLst>
          </p:cNvPr>
          <p:cNvPicPr>
            <a:picLocks noChangeAspect="1"/>
          </p:cNvPicPr>
          <p:nvPr/>
        </p:nvPicPr>
        <p:blipFill>
          <a:blip r:embed="rId2"/>
          <a:stretch>
            <a:fillRect/>
          </a:stretch>
        </p:blipFill>
        <p:spPr>
          <a:xfrm>
            <a:off x="7208481" y="2049457"/>
            <a:ext cx="3594907" cy="3889227"/>
          </a:xfrm>
          <a:prstGeom prst="rect">
            <a:avLst/>
          </a:prstGeom>
        </p:spPr>
      </p:pic>
      <p:pic>
        <p:nvPicPr>
          <p:cNvPr id="5" name="Picture 4">
            <a:extLst>
              <a:ext uri="{FF2B5EF4-FFF2-40B4-BE49-F238E27FC236}">
                <a16:creationId xmlns:a16="http://schemas.microsoft.com/office/drawing/2014/main" id="{D67DCC28-4691-4B2C-B771-2D536FEF2EF9}"/>
              </a:ext>
            </a:extLst>
          </p:cNvPr>
          <p:cNvPicPr>
            <a:picLocks noChangeAspect="1"/>
          </p:cNvPicPr>
          <p:nvPr/>
        </p:nvPicPr>
        <p:blipFill>
          <a:blip r:embed="rId3"/>
          <a:stretch>
            <a:fillRect/>
          </a:stretch>
        </p:blipFill>
        <p:spPr>
          <a:xfrm>
            <a:off x="653836" y="4542503"/>
            <a:ext cx="5218440" cy="2081471"/>
          </a:xfrm>
          <a:prstGeom prst="rect">
            <a:avLst/>
          </a:prstGeom>
        </p:spPr>
      </p:pic>
    </p:spTree>
    <p:extLst>
      <p:ext uri="{BB962C8B-B14F-4D97-AF65-F5344CB8AC3E}">
        <p14:creationId xmlns:p14="http://schemas.microsoft.com/office/powerpoint/2010/main" val="23700163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24E15-D0BD-16CF-06AC-60ED2DA855C6}"/>
              </a:ext>
            </a:extLst>
          </p:cNvPr>
          <p:cNvSpPr>
            <a:spLocks noGrp="1"/>
          </p:cNvSpPr>
          <p:nvPr>
            <p:ph type="title"/>
          </p:nvPr>
        </p:nvSpPr>
        <p:spPr>
          <a:xfrm>
            <a:off x="2231135" y="492744"/>
            <a:ext cx="7729728" cy="1188720"/>
          </a:xfrm>
        </p:spPr>
        <p:txBody>
          <a:bodyPr>
            <a:normAutofit/>
          </a:bodyPr>
          <a:lstStyle/>
          <a:p>
            <a:r>
              <a:rPr lang="en-US" sz="3200" dirty="0"/>
              <a:t>Tech Stack</a:t>
            </a:r>
          </a:p>
        </p:txBody>
      </p:sp>
      <p:sp>
        <p:nvSpPr>
          <p:cNvPr id="3" name="Text Placeholder 2">
            <a:extLst>
              <a:ext uri="{FF2B5EF4-FFF2-40B4-BE49-F238E27FC236}">
                <a16:creationId xmlns:a16="http://schemas.microsoft.com/office/drawing/2014/main" id="{E17C819E-486A-88BA-F6DB-33F58DB4E3EA}"/>
              </a:ext>
            </a:extLst>
          </p:cNvPr>
          <p:cNvSpPr>
            <a:spLocks noGrp="1"/>
          </p:cNvSpPr>
          <p:nvPr>
            <p:ph type="body" idx="1"/>
          </p:nvPr>
        </p:nvSpPr>
        <p:spPr>
          <a:xfrm>
            <a:off x="3741165" y="2345039"/>
            <a:ext cx="5251213" cy="3101983"/>
          </a:xfrm>
        </p:spPr>
        <p:txBody>
          <a:bodyPr>
            <a:normAutofit/>
          </a:bodyPr>
          <a:lstStyle/>
          <a:p>
            <a:pPr marL="228600" indent="-228600" algn="just" rtl="0" eaLnBrk="1" latinLnBrk="0" hangingPunct="1">
              <a:spcBef>
                <a:spcPts val="1000"/>
              </a:spcBef>
              <a:spcAft>
                <a:spcPts val="0"/>
              </a:spcAft>
              <a:buClr>
                <a:schemeClr val="accent2"/>
              </a:buClr>
              <a:buSzPts val="2200"/>
              <a:buFont typeface="Arial" panose="020B0604020202020204" pitchFamily="34" charset="0"/>
              <a:buChar char="•"/>
            </a:pPr>
            <a:r>
              <a:rPr lang="en-US" sz="3200" dirty="0"/>
              <a:t> </a:t>
            </a:r>
            <a:r>
              <a:rPr lang="en-US" sz="2400" kern="1200" dirty="0">
                <a:solidFill>
                  <a:srgbClr val="262626"/>
                </a:solidFill>
                <a:effectLst/>
                <a:latin typeface="Gill Sans MT" panose="020B0502020104020203" pitchFamily="34" charset="0"/>
                <a:ea typeface="+mn-ea"/>
                <a:cs typeface="+mn-cs"/>
              </a:rPr>
              <a:t>Payment Gateway Integration: UPI</a:t>
            </a:r>
            <a:endParaRPr lang="en-US" sz="2400" dirty="0">
              <a:effectLst/>
            </a:endParaRPr>
          </a:p>
          <a:p>
            <a:pPr marL="228600" indent="-228600" algn="just" rtl="0" eaLnBrk="1" latinLnBrk="0" hangingPunct="1">
              <a:spcBef>
                <a:spcPts val="1000"/>
              </a:spcBef>
              <a:spcAft>
                <a:spcPts val="0"/>
              </a:spcAft>
            </a:pPr>
            <a:r>
              <a:rPr lang="en-US" sz="2400" kern="1200" dirty="0">
                <a:solidFill>
                  <a:srgbClr val="262626"/>
                </a:solidFill>
                <a:effectLst/>
                <a:latin typeface="Gill Sans MT" panose="020B0502020104020203" pitchFamily="34" charset="0"/>
                <a:ea typeface="+mn-ea"/>
                <a:cs typeface="+mn-cs"/>
              </a:rPr>
              <a:t>Admin UI: React , JavaScript</a:t>
            </a:r>
            <a:endParaRPr lang="en-US" sz="3200" dirty="0">
              <a:effectLst/>
            </a:endParaRPr>
          </a:p>
          <a:p>
            <a:pPr marL="228600" indent="-228600" algn="just" rtl="0" eaLnBrk="1" latinLnBrk="0" hangingPunct="1">
              <a:spcBef>
                <a:spcPts val="1000"/>
              </a:spcBef>
              <a:spcAft>
                <a:spcPts val="0"/>
              </a:spcAft>
            </a:pPr>
            <a:r>
              <a:rPr lang="en-US" sz="2400" kern="1200" dirty="0">
                <a:solidFill>
                  <a:srgbClr val="262626"/>
                </a:solidFill>
                <a:effectLst/>
                <a:latin typeface="Gill Sans MT" panose="020B0502020104020203" pitchFamily="34" charset="0"/>
                <a:ea typeface="+mn-ea"/>
                <a:cs typeface="+mn-cs"/>
              </a:rPr>
              <a:t>Multilingual Support: Memory API</a:t>
            </a:r>
            <a:endParaRPr lang="en-US" sz="3200" dirty="0">
              <a:effectLst/>
            </a:endParaRPr>
          </a:p>
          <a:p>
            <a:pPr marL="228600" indent="-228600" algn="just" rtl="0" eaLnBrk="1" latinLnBrk="0" hangingPunct="1">
              <a:spcBef>
                <a:spcPts val="1000"/>
              </a:spcBef>
              <a:spcAft>
                <a:spcPts val="0"/>
              </a:spcAft>
            </a:pPr>
            <a:r>
              <a:rPr lang="en-US" sz="2400" kern="1200" dirty="0">
                <a:solidFill>
                  <a:srgbClr val="262626"/>
                </a:solidFill>
                <a:effectLst/>
                <a:latin typeface="Gill Sans MT" panose="020B0502020104020203" pitchFamily="34" charset="0"/>
                <a:ea typeface="+mn-ea"/>
                <a:cs typeface="+mn-cs"/>
              </a:rPr>
              <a:t>Cloud Hosting: Render</a:t>
            </a:r>
            <a:endParaRPr lang="en-US" sz="3200" dirty="0">
              <a:effectLst/>
            </a:endParaRPr>
          </a:p>
        </p:txBody>
      </p:sp>
      <p:pic>
        <p:nvPicPr>
          <p:cNvPr id="9" name="Picture 8">
            <a:extLst>
              <a:ext uri="{FF2B5EF4-FFF2-40B4-BE49-F238E27FC236}">
                <a16:creationId xmlns:a16="http://schemas.microsoft.com/office/drawing/2014/main" id="{CDDC8445-2C2F-7766-FF24-DF22D6B8220F}"/>
              </a:ext>
            </a:extLst>
          </p:cNvPr>
          <p:cNvPicPr>
            <a:picLocks noChangeAspect="1"/>
          </p:cNvPicPr>
          <p:nvPr/>
        </p:nvPicPr>
        <p:blipFill>
          <a:blip r:embed="rId2"/>
          <a:stretch>
            <a:fillRect/>
          </a:stretch>
        </p:blipFill>
        <p:spPr>
          <a:xfrm>
            <a:off x="1536780" y="1887792"/>
            <a:ext cx="2065688" cy="4606413"/>
          </a:xfrm>
          <a:prstGeom prst="rect">
            <a:avLst/>
          </a:prstGeom>
        </p:spPr>
      </p:pic>
      <p:pic>
        <p:nvPicPr>
          <p:cNvPr id="11" name="Picture 10">
            <a:extLst>
              <a:ext uri="{FF2B5EF4-FFF2-40B4-BE49-F238E27FC236}">
                <a16:creationId xmlns:a16="http://schemas.microsoft.com/office/drawing/2014/main" id="{8B369E60-910F-3667-6E27-5C42778FD23C}"/>
              </a:ext>
            </a:extLst>
          </p:cNvPr>
          <p:cNvPicPr>
            <a:picLocks noChangeAspect="1"/>
          </p:cNvPicPr>
          <p:nvPr/>
        </p:nvPicPr>
        <p:blipFill>
          <a:blip r:embed="rId3"/>
          <a:stretch>
            <a:fillRect/>
          </a:stretch>
        </p:blipFill>
        <p:spPr>
          <a:xfrm>
            <a:off x="8589533" y="1887792"/>
            <a:ext cx="2065688" cy="4606413"/>
          </a:xfrm>
          <a:prstGeom prst="rect">
            <a:avLst/>
          </a:prstGeom>
        </p:spPr>
      </p:pic>
    </p:spTree>
    <p:extLst>
      <p:ext uri="{BB962C8B-B14F-4D97-AF65-F5344CB8AC3E}">
        <p14:creationId xmlns:p14="http://schemas.microsoft.com/office/powerpoint/2010/main" val="1861804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A30ED-CC2E-39CF-5E3D-326274065158}"/>
              </a:ext>
            </a:extLst>
          </p:cNvPr>
          <p:cNvSpPr>
            <a:spLocks noGrp="1"/>
          </p:cNvSpPr>
          <p:nvPr>
            <p:ph type="title"/>
          </p:nvPr>
        </p:nvSpPr>
        <p:spPr>
          <a:xfrm>
            <a:off x="2231136" y="320621"/>
            <a:ext cx="7729728" cy="1188720"/>
          </a:xfrm>
        </p:spPr>
        <p:txBody>
          <a:bodyPr/>
          <a:lstStyle/>
          <a:p>
            <a:r>
              <a:rPr lang="en-US"/>
              <a:t>Features</a:t>
            </a:r>
          </a:p>
        </p:txBody>
      </p:sp>
      <p:sp>
        <p:nvSpPr>
          <p:cNvPr id="3" name="Text Placeholder 2">
            <a:extLst>
              <a:ext uri="{FF2B5EF4-FFF2-40B4-BE49-F238E27FC236}">
                <a16:creationId xmlns:a16="http://schemas.microsoft.com/office/drawing/2014/main" id="{5F3F654C-EDCF-856C-ED8D-85E8904A81F9}"/>
              </a:ext>
            </a:extLst>
          </p:cNvPr>
          <p:cNvSpPr>
            <a:spLocks noGrp="1"/>
          </p:cNvSpPr>
          <p:nvPr>
            <p:ph type="body" idx="1"/>
          </p:nvPr>
        </p:nvSpPr>
        <p:spPr>
          <a:xfrm>
            <a:off x="7235754" y="1969597"/>
            <a:ext cx="7729728" cy="3101983"/>
          </a:xfrm>
        </p:spPr>
        <p:txBody>
          <a:bodyPr>
            <a:normAutofit/>
          </a:bodyPr>
          <a:lstStyle/>
          <a:p>
            <a:r>
              <a:rPr lang="en-US" sz="2400" dirty="0"/>
              <a:t> Language selection </a:t>
            </a:r>
          </a:p>
          <a:p>
            <a:pPr marL="0" indent="0">
              <a:buNone/>
            </a:pPr>
            <a:r>
              <a:rPr lang="en-US" sz="2400" dirty="0"/>
              <a:t>	(English, Hindi, Tamil, Telugu)</a:t>
            </a:r>
          </a:p>
          <a:p>
            <a:r>
              <a:rPr lang="en-US" sz="2400" dirty="0"/>
              <a:t> Museum and date selection</a:t>
            </a:r>
          </a:p>
          <a:p>
            <a:r>
              <a:rPr lang="en-US" sz="2400" dirty="0"/>
              <a:t> Session time selection</a:t>
            </a:r>
          </a:p>
          <a:p>
            <a:r>
              <a:rPr lang="en-US" sz="2400" dirty="0"/>
              <a:t> Seat allocation</a:t>
            </a:r>
          </a:p>
          <a:p>
            <a:r>
              <a:rPr lang="en-US" sz="2400" dirty="0"/>
              <a:t> Confirmation and exit options</a:t>
            </a:r>
          </a:p>
        </p:txBody>
      </p:sp>
      <p:pic>
        <p:nvPicPr>
          <p:cNvPr id="7" name="Picture 6">
            <a:extLst>
              <a:ext uri="{FF2B5EF4-FFF2-40B4-BE49-F238E27FC236}">
                <a16:creationId xmlns:a16="http://schemas.microsoft.com/office/drawing/2014/main" id="{9D658E60-ADB1-B2B2-4287-5C0C1171B358}"/>
              </a:ext>
            </a:extLst>
          </p:cNvPr>
          <p:cNvPicPr>
            <a:picLocks noChangeAspect="1"/>
          </p:cNvPicPr>
          <p:nvPr/>
        </p:nvPicPr>
        <p:blipFill>
          <a:blip r:embed="rId2"/>
          <a:stretch>
            <a:fillRect/>
          </a:stretch>
        </p:blipFill>
        <p:spPr>
          <a:xfrm>
            <a:off x="617824" y="1650001"/>
            <a:ext cx="1809957" cy="4036142"/>
          </a:xfrm>
          <a:prstGeom prst="rect">
            <a:avLst/>
          </a:prstGeom>
        </p:spPr>
      </p:pic>
      <p:pic>
        <p:nvPicPr>
          <p:cNvPr id="9" name="Picture 8">
            <a:extLst>
              <a:ext uri="{FF2B5EF4-FFF2-40B4-BE49-F238E27FC236}">
                <a16:creationId xmlns:a16="http://schemas.microsoft.com/office/drawing/2014/main" id="{BF91FC0B-FE94-E5F8-B7AB-97CAD846078C}"/>
              </a:ext>
            </a:extLst>
          </p:cNvPr>
          <p:cNvPicPr>
            <a:picLocks noChangeAspect="1"/>
          </p:cNvPicPr>
          <p:nvPr/>
        </p:nvPicPr>
        <p:blipFill>
          <a:blip r:embed="rId3"/>
          <a:stretch>
            <a:fillRect/>
          </a:stretch>
        </p:blipFill>
        <p:spPr>
          <a:xfrm>
            <a:off x="2874732" y="1650001"/>
            <a:ext cx="1809958" cy="4036142"/>
          </a:xfrm>
          <a:prstGeom prst="rect">
            <a:avLst/>
          </a:prstGeom>
        </p:spPr>
      </p:pic>
      <p:pic>
        <p:nvPicPr>
          <p:cNvPr id="11" name="Picture 10">
            <a:extLst>
              <a:ext uri="{FF2B5EF4-FFF2-40B4-BE49-F238E27FC236}">
                <a16:creationId xmlns:a16="http://schemas.microsoft.com/office/drawing/2014/main" id="{4F25346F-0BDE-9ED8-3A55-631CA28CB81B}"/>
              </a:ext>
            </a:extLst>
          </p:cNvPr>
          <p:cNvPicPr>
            <a:picLocks noChangeAspect="1"/>
          </p:cNvPicPr>
          <p:nvPr/>
        </p:nvPicPr>
        <p:blipFill>
          <a:blip r:embed="rId4"/>
          <a:stretch>
            <a:fillRect/>
          </a:stretch>
        </p:blipFill>
        <p:spPr>
          <a:xfrm>
            <a:off x="5055243" y="1650001"/>
            <a:ext cx="1809958" cy="4036144"/>
          </a:xfrm>
          <a:prstGeom prst="rect">
            <a:avLst/>
          </a:prstGeom>
        </p:spPr>
      </p:pic>
    </p:spTree>
    <p:extLst>
      <p:ext uri="{BB962C8B-B14F-4D97-AF65-F5344CB8AC3E}">
        <p14:creationId xmlns:p14="http://schemas.microsoft.com/office/powerpoint/2010/main" val="2392350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0AE681-FB9D-A7E1-51F9-8B684DC5EBB6}"/>
              </a:ext>
            </a:extLst>
          </p:cNvPr>
          <p:cNvPicPr>
            <a:picLocks noChangeAspect="1"/>
          </p:cNvPicPr>
          <p:nvPr/>
        </p:nvPicPr>
        <p:blipFill>
          <a:blip r:embed="rId2"/>
          <a:stretch>
            <a:fillRect/>
          </a:stretch>
        </p:blipFill>
        <p:spPr>
          <a:xfrm>
            <a:off x="6989730" y="3645704"/>
            <a:ext cx="2651475" cy="3030793"/>
          </a:xfrm>
          <a:prstGeom prst="rect">
            <a:avLst/>
          </a:prstGeom>
        </p:spPr>
      </p:pic>
      <p:pic>
        <p:nvPicPr>
          <p:cNvPr id="5" name="Picture 4">
            <a:extLst>
              <a:ext uri="{FF2B5EF4-FFF2-40B4-BE49-F238E27FC236}">
                <a16:creationId xmlns:a16="http://schemas.microsoft.com/office/drawing/2014/main" id="{BA5A8852-8605-3645-D2C4-5FD01F331B14}"/>
              </a:ext>
            </a:extLst>
          </p:cNvPr>
          <p:cNvPicPr>
            <a:picLocks noChangeAspect="1"/>
          </p:cNvPicPr>
          <p:nvPr/>
        </p:nvPicPr>
        <p:blipFill>
          <a:blip r:embed="rId3"/>
          <a:stretch>
            <a:fillRect/>
          </a:stretch>
        </p:blipFill>
        <p:spPr>
          <a:xfrm>
            <a:off x="6989730" y="151538"/>
            <a:ext cx="2764502" cy="3277462"/>
          </a:xfrm>
          <a:prstGeom prst="rect">
            <a:avLst/>
          </a:prstGeom>
        </p:spPr>
      </p:pic>
      <p:pic>
        <p:nvPicPr>
          <p:cNvPr id="7" name="Picture 6">
            <a:extLst>
              <a:ext uri="{FF2B5EF4-FFF2-40B4-BE49-F238E27FC236}">
                <a16:creationId xmlns:a16="http://schemas.microsoft.com/office/drawing/2014/main" id="{DB26A901-8F1B-95AD-EAED-B613707A9396}"/>
              </a:ext>
            </a:extLst>
          </p:cNvPr>
          <p:cNvPicPr>
            <a:picLocks noChangeAspect="1"/>
          </p:cNvPicPr>
          <p:nvPr/>
        </p:nvPicPr>
        <p:blipFill>
          <a:blip r:embed="rId4"/>
          <a:stretch>
            <a:fillRect/>
          </a:stretch>
        </p:blipFill>
        <p:spPr>
          <a:xfrm>
            <a:off x="1919724" y="3705496"/>
            <a:ext cx="2636732" cy="3002738"/>
          </a:xfrm>
          <a:prstGeom prst="rect">
            <a:avLst/>
          </a:prstGeom>
        </p:spPr>
      </p:pic>
      <p:pic>
        <p:nvPicPr>
          <p:cNvPr id="9" name="Picture 8">
            <a:extLst>
              <a:ext uri="{FF2B5EF4-FFF2-40B4-BE49-F238E27FC236}">
                <a16:creationId xmlns:a16="http://schemas.microsoft.com/office/drawing/2014/main" id="{33D591EB-5174-7F9F-604F-D48EC7534E52}"/>
              </a:ext>
            </a:extLst>
          </p:cNvPr>
          <p:cNvPicPr>
            <a:picLocks noChangeAspect="1"/>
          </p:cNvPicPr>
          <p:nvPr/>
        </p:nvPicPr>
        <p:blipFill>
          <a:blip r:embed="rId5"/>
          <a:stretch>
            <a:fillRect/>
          </a:stretch>
        </p:blipFill>
        <p:spPr>
          <a:xfrm>
            <a:off x="1919724" y="126438"/>
            <a:ext cx="2636732" cy="3327661"/>
          </a:xfrm>
          <a:prstGeom prst="rect">
            <a:avLst/>
          </a:prstGeom>
        </p:spPr>
      </p:pic>
    </p:spTree>
    <p:extLst>
      <p:ext uri="{BB962C8B-B14F-4D97-AF65-F5344CB8AC3E}">
        <p14:creationId xmlns:p14="http://schemas.microsoft.com/office/powerpoint/2010/main" val="2640705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CD25DE7-0F3E-3EC3-5C02-993D93268030}"/>
              </a:ext>
            </a:extLst>
          </p:cNvPr>
          <p:cNvPicPr>
            <a:picLocks noChangeAspect="1"/>
          </p:cNvPicPr>
          <p:nvPr/>
        </p:nvPicPr>
        <p:blipFill>
          <a:blip r:embed="rId2"/>
          <a:stretch>
            <a:fillRect/>
          </a:stretch>
        </p:blipFill>
        <p:spPr>
          <a:xfrm>
            <a:off x="876065" y="216309"/>
            <a:ext cx="2881381" cy="6425381"/>
          </a:xfrm>
          <a:prstGeom prst="rect">
            <a:avLst/>
          </a:prstGeom>
        </p:spPr>
      </p:pic>
      <p:pic>
        <p:nvPicPr>
          <p:cNvPr id="5" name="Picture 4">
            <a:extLst>
              <a:ext uri="{FF2B5EF4-FFF2-40B4-BE49-F238E27FC236}">
                <a16:creationId xmlns:a16="http://schemas.microsoft.com/office/drawing/2014/main" id="{B3E42E86-31D7-A279-FF4A-BCAF400C17FE}"/>
              </a:ext>
            </a:extLst>
          </p:cNvPr>
          <p:cNvPicPr>
            <a:picLocks noChangeAspect="1"/>
          </p:cNvPicPr>
          <p:nvPr/>
        </p:nvPicPr>
        <p:blipFill>
          <a:blip r:embed="rId3"/>
          <a:stretch>
            <a:fillRect/>
          </a:stretch>
        </p:blipFill>
        <p:spPr>
          <a:xfrm>
            <a:off x="4655309" y="216308"/>
            <a:ext cx="2881382" cy="6425382"/>
          </a:xfrm>
          <a:prstGeom prst="rect">
            <a:avLst/>
          </a:prstGeom>
        </p:spPr>
      </p:pic>
      <p:pic>
        <p:nvPicPr>
          <p:cNvPr id="9" name="Picture 8">
            <a:extLst>
              <a:ext uri="{FF2B5EF4-FFF2-40B4-BE49-F238E27FC236}">
                <a16:creationId xmlns:a16="http://schemas.microsoft.com/office/drawing/2014/main" id="{9F767B74-AF29-15E3-0C6D-FDB1731E7B59}"/>
              </a:ext>
            </a:extLst>
          </p:cNvPr>
          <p:cNvPicPr>
            <a:picLocks noChangeAspect="1"/>
          </p:cNvPicPr>
          <p:nvPr/>
        </p:nvPicPr>
        <p:blipFill>
          <a:blip r:embed="rId4"/>
          <a:stretch>
            <a:fillRect/>
          </a:stretch>
        </p:blipFill>
        <p:spPr>
          <a:xfrm>
            <a:off x="8434553" y="216308"/>
            <a:ext cx="2881382" cy="6425382"/>
          </a:xfrm>
          <a:prstGeom prst="rect">
            <a:avLst/>
          </a:prstGeom>
        </p:spPr>
      </p:pic>
    </p:spTree>
    <p:extLst>
      <p:ext uri="{BB962C8B-B14F-4D97-AF65-F5344CB8AC3E}">
        <p14:creationId xmlns:p14="http://schemas.microsoft.com/office/powerpoint/2010/main" val="1427771587"/>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358</TotalTime>
  <Words>633</Words>
  <Application>Microsoft Office PowerPoint</Application>
  <PresentationFormat>Widescreen</PresentationFormat>
  <Paragraphs>55</Paragraphs>
  <Slides>16</Slides>
  <Notes>0</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Gill Sans MT</vt:lpstr>
      <vt:lpstr>Times New Roman</vt:lpstr>
      <vt:lpstr>Parcel</vt:lpstr>
      <vt:lpstr>Museum Ticket Booking Bot</vt:lpstr>
      <vt:lpstr>Abstract: Museum Booking Bot</vt:lpstr>
      <vt:lpstr>Problem</vt:lpstr>
      <vt:lpstr>Solution</vt:lpstr>
      <vt:lpstr>Tech Stack</vt:lpstr>
      <vt:lpstr>Tech Stack</vt:lpstr>
      <vt:lpstr>Features</vt:lpstr>
      <vt:lpstr>PowerPoint Presentation</vt:lpstr>
      <vt:lpstr>PowerPoint Presentation</vt:lpstr>
      <vt:lpstr>Flow chart</vt:lpstr>
      <vt:lpstr>PowerPoint Presentation</vt:lpstr>
      <vt:lpstr>PowerPoint Presentation</vt:lpstr>
      <vt:lpstr>Prototype working video</vt:lpstr>
      <vt:lpstr>IMPACT AND BENEFITS</vt:lpstr>
      <vt:lpstr>RESEARCH  AND REFERENCES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Immanuvel R</dc:creator>
  <cp:lastModifiedBy>Immanuvel R</cp:lastModifiedBy>
  <cp:revision>7</cp:revision>
  <dcterms:created xsi:type="dcterms:W3CDTF">2024-10-02T06:11:46Z</dcterms:created>
  <dcterms:modified xsi:type="dcterms:W3CDTF">2025-01-21T07:12:43Z</dcterms:modified>
</cp:coreProperties>
</file>

<file path=docProps/thumbnail.jpeg>
</file>